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Lst>
  <p:sldSz cx="18288000" cy="10287000"/>
  <p:notesSz cx="6858000" cy="9144000"/>
  <p:embeddedFontLst>
    <p:embeddedFont>
      <p:font typeface="DM Sans Bold" pitchFamily="2" charset="77"/>
      <p:regular r:id="rId3"/>
      <p:bold r:id="rId4"/>
    </p:embeddedFont>
    <p:embeddedFont>
      <p:font typeface="DM Sans Bold Italics" pitchFamily="2" charset="77"/>
      <p:regular r:id="rId5"/>
      <p:bold r:id="rId6"/>
      <p:italic r:id="rId7"/>
      <p:boldItalic r:id="rId8"/>
    </p:embeddedFont>
    <p:embeddedFont>
      <p:font typeface="DM Sans Italics" pitchFamily="2" charset="77"/>
      <p:regular r:id="rId9"/>
      <p:italic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0" autoAdjust="0"/>
  </p:normalViewPr>
  <p:slideViewPr>
    <p:cSldViewPr>
      <p:cViewPr>
        <p:scale>
          <a:sx n="68" d="100"/>
          <a:sy n="68" d="100"/>
        </p:scale>
        <p:origin x="10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heme" Target="theme/theme1.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presProps" Target="presProps.xml"/><Relationship Id="rId5" Type="http://schemas.openxmlformats.org/officeDocument/2006/relationships/font" Target="fonts/font3.fntdata"/><Relationship Id="rId10" Type="http://schemas.openxmlformats.org/officeDocument/2006/relationships/font" Target="fonts/font8.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sv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79E20CA3-B5C6-4109-C302-FDB5DA43A42D}"/>
              </a:ext>
            </a:extLst>
          </p:cNvPr>
          <p:cNvSpPr/>
          <p:nvPr/>
        </p:nvSpPr>
        <p:spPr>
          <a:xfrm>
            <a:off x="1522231" y="1836008"/>
            <a:ext cx="11913403" cy="3617809"/>
          </a:xfrm>
          <a:prstGeom prst="roundRect">
            <a:avLst/>
          </a:prstGeom>
          <a:solidFill>
            <a:srgbClr val="C00B25"/>
          </a:solidFill>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TR"/>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3019482" y="-1042008"/>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R"/>
          </a:p>
        </p:txBody>
      </p:sp>
      <p:sp>
        <p:nvSpPr>
          <p:cNvPr id="6" name="Freeform 6"/>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R"/>
          </a:p>
        </p:txBody>
      </p:sp>
      <p:sp>
        <p:nvSpPr>
          <p:cNvPr id="9" name="Freeform 9"/>
          <p:cNvSpPr/>
          <p:nvPr/>
        </p:nvSpPr>
        <p:spPr>
          <a:xfrm>
            <a:off x="0" y="0"/>
            <a:ext cx="2753316" cy="1001923"/>
          </a:xfrm>
          <a:custGeom>
            <a:avLst/>
            <a:gdLst/>
            <a:ahLst/>
            <a:cxnLst/>
            <a:rect l="l" t="t" r="r" b="b"/>
            <a:pathLst>
              <a:path w="2753316" h="1001923">
                <a:moveTo>
                  <a:pt x="0" y="0"/>
                </a:moveTo>
                <a:lnTo>
                  <a:pt x="2753316" y="0"/>
                </a:lnTo>
                <a:lnTo>
                  <a:pt x="2753316" y="1001923"/>
                </a:lnTo>
                <a:lnTo>
                  <a:pt x="0" y="1001923"/>
                </a:lnTo>
                <a:lnTo>
                  <a:pt x="0" y="0"/>
                </a:lnTo>
                <a:close/>
              </a:path>
            </a:pathLst>
          </a:custGeom>
          <a:blipFill>
            <a:blip r:embed="rId4"/>
            <a:stretch>
              <a:fillRect/>
            </a:stretch>
          </a:blipFill>
        </p:spPr>
        <p:txBody>
          <a:bodyPr/>
          <a:lstStyle/>
          <a:p>
            <a:endParaRPr lang="en-TR"/>
          </a:p>
        </p:txBody>
      </p:sp>
      <p:sp>
        <p:nvSpPr>
          <p:cNvPr id="10" name="TextBox 10"/>
          <p:cNvSpPr txBox="1"/>
          <p:nvPr/>
        </p:nvSpPr>
        <p:spPr>
          <a:xfrm>
            <a:off x="14435417" y="3407633"/>
            <a:ext cx="3554579" cy="1467005"/>
          </a:xfrm>
          <a:prstGeom prst="rect">
            <a:avLst/>
          </a:prstGeom>
        </p:spPr>
        <p:txBody>
          <a:bodyPr lIns="0" tIns="0" rIns="0" bIns="0" rtlCol="0" anchor="t">
            <a:spAutoFit/>
          </a:bodyPr>
          <a:lstStyle/>
          <a:p>
            <a:pPr algn="l">
              <a:lnSpc>
                <a:spcPts val="3727"/>
              </a:lnSpc>
            </a:pPr>
            <a:r>
              <a:rPr lang="en-US" sz="3030" dirty="0">
                <a:solidFill>
                  <a:srgbClr val="FCFAF9"/>
                </a:solidFill>
                <a:latin typeface="DM Sans Italics"/>
              </a:rPr>
              <a:t>Emir </a:t>
            </a:r>
            <a:r>
              <a:rPr lang="en-US" sz="3030" dirty="0" err="1">
                <a:solidFill>
                  <a:srgbClr val="FCFAF9"/>
                </a:solidFill>
                <a:latin typeface="DM Sans Italics"/>
              </a:rPr>
              <a:t>Fatih</a:t>
            </a:r>
            <a:r>
              <a:rPr lang="en-US" sz="3030" dirty="0">
                <a:solidFill>
                  <a:srgbClr val="FCFAF9"/>
                </a:solidFill>
                <a:latin typeface="DM Sans Italics"/>
              </a:rPr>
              <a:t> AYYILDIZ</a:t>
            </a:r>
          </a:p>
          <a:p>
            <a:pPr algn="l">
              <a:lnSpc>
                <a:spcPts val="3936"/>
              </a:lnSpc>
            </a:pPr>
            <a:r>
              <a:rPr lang="en-US" sz="3200" dirty="0" err="1">
                <a:solidFill>
                  <a:srgbClr val="FCFAF9"/>
                </a:solidFill>
                <a:latin typeface="DM Sans Italics"/>
              </a:rPr>
              <a:t>Efe</a:t>
            </a:r>
            <a:r>
              <a:rPr lang="en-US" sz="3200" dirty="0">
                <a:solidFill>
                  <a:srgbClr val="FCFAF9"/>
                </a:solidFill>
                <a:latin typeface="DM Sans Italics"/>
              </a:rPr>
              <a:t> </a:t>
            </a:r>
            <a:r>
              <a:rPr lang="en-US" sz="3200" dirty="0" err="1">
                <a:solidFill>
                  <a:srgbClr val="FCFAF9"/>
                </a:solidFill>
                <a:latin typeface="DM Sans Italics"/>
              </a:rPr>
              <a:t>Ispır</a:t>
            </a:r>
            <a:endParaRPr lang="en-US" sz="3200" dirty="0">
              <a:solidFill>
                <a:srgbClr val="FCFAF9"/>
              </a:solidFill>
              <a:latin typeface="DM Sans Italics"/>
            </a:endParaRPr>
          </a:p>
          <a:p>
            <a:pPr algn="l">
              <a:lnSpc>
                <a:spcPts val="3936"/>
              </a:lnSpc>
            </a:pPr>
            <a:r>
              <a:rPr lang="en-US" sz="3200" dirty="0" err="1">
                <a:solidFill>
                  <a:srgbClr val="FCFAF9"/>
                </a:solidFill>
                <a:latin typeface="DM Sans Italics"/>
              </a:rPr>
              <a:t>Umut</a:t>
            </a:r>
            <a:r>
              <a:rPr lang="en-US" sz="3200" dirty="0">
                <a:solidFill>
                  <a:srgbClr val="FCFAF9"/>
                </a:solidFill>
                <a:latin typeface="DM Sans Italics"/>
              </a:rPr>
              <a:t> </a:t>
            </a:r>
            <a:r>
              <a:rPr lang="en-US" sz="3200" dirty="0" err="1">
                <a:solidFill>
                  <a:srgbClr val="FCFAF9"/>
                </a:solidFill>
                <a:latin typeface="DM Sans Italics"/>
              </a:rPr>
              <a:t>Zengin</a:t>
            </a:r>
            <a:endParaRPr lang="en-US" sz="3200" dirty="0">
              <a:solidFill>
                <a:srgbClr val="FCFAF9"/>
              </a:solidFill>
              <a:latin typeface="DM Sans Italics"/>
            </a:endParaRPr>
          </a:p>
        </p:txBody>
      </p:sp>
      <p:sp>
        <p:nvSpPr>
          <p:cNvPr id="11" name="TextBox 11"/>
          <p:cNvSpPr txBox="1"/>
          <p:nvPr/>
        </p:nvSpPr>
        <p:spPr>
          <a:xfrm>
            <a:off x="14343357" y="1836008"/>
            <a:ext cx="3693437" cy="1228725"/>
          </a:xfrm>
          <a:prstGeom prst="rect">
            <a:avLst/>
          </a:prstGeom>
        </p:spPr>
        <p:txBody>
          <a:bodyPr lIns="0" tIns="0" rIns="0" bIns="0" rtlCol="0" anchor="t">
            <a:spAutoFit/>
          </a:bodyPr>
          <a:lstStyle/>
          <a:p>
            <a:pPr algn="l">
              <a:lnSpc>
                <a:spcPts val="9600"/>
              </a:lnSpc>
            </a:pPr>
            <a:r>
              <a:rPr lang="en-US" sz="8000">
                <a:solidFill>
                  <a:srgbClr val="FCFAF9"/>
                </a:solidFill>
                <a:latin typeface="DM Sans Bold"/>
              </a:rPr>
              <a:t>TEAM</a:t>
            </a:r>
          </a:p>
        </p:txBody>
      </p:sp>
      <p:sp>
        <p:nvSpPr>
          <p:cNvPr id="12" name="TextBox 12"/>
          <p:cNvSpPr txBox="1"/>
          <p:nvPr/>
        </p:nvSpPr>
        <p:spPr>
          <a:xfrm>
            <a:off x="14435417" y="5429621"/>
            <a:ext cx="3693437" cy="600075"/>
          </a:xfrm>
          <a:prstGeom prst="rect">
            <a:avLst/>
          </a:prstGeom>
        </p:spPr>
        <p:txBody>
          <a:bodyPr lIns="0" tIns="0" rIns="0" bIns="0" rtlCol="0" anchor="t">
            <a:spAutoFit/>
          </a:bodyPr>
          <a:lstStyle/>
          <a:p>
            <a:pPr algn="l">
              <a:lnSpc>
                <a:spcPts val="4799"/>
              </a:lnSpc>
            </a:pPr>
            <a:r>
              <a:rPr lang="en-US" sz="3999">
                <a:solidFill>
                  <a:srgbClr val="FCFAF9"/>
                </a:solidFill>
                <a:latin typeface="DM Sans Bold"/>
              </a:rPr>
              <a:t>ADVISOR</a:t>
            </a:r>
          </a:p>
        </p:txBody>
      </p:sp>
      <p:sp>
        <p:nvSpPr>
          <p:cNvPr id="13" name="TextBox 13"/>
          <p:cNvSpPr txBox="1"/>
          <p:nvPr/>
        </p:nvSpPr>
        <p:spPr>
          <a:xfrm>
            <a:off x="14435417" y="6363679"/>
            <a:ext cx="3693437" cy="463012"/>
          </a:xfrm>
          <a:prstGeom prst="rect">
            <a:avLst/>
          </a:prstGeom>
        </p:spPr>
        <p:txBody>
          <a:bodyPr wrap="square" lIns="0" tIns="0" rIns="0" bIns="0" rtlCol="0" anchor="t">
            <a:spAutoFit/>
          </a:bodyPr>
          <a:lstStyle/>
          <a:p>
            <a:pPr marL="0" lvl="0" indent="0" algn="l">
              <a:lnSpc>
                <a:spcPts val="3936"/>
              </a:lnSpc>
              <a:spcBef>
                <a:spcPct val="0"/>
              </a:spcBef>
            </a:pPr>
            <a:r>
              <a:rPr lang="en-US" sz="2400" dirty="0" err="1">
                <a:solidFill>
                  <a:srgbClr val="FCFAF9"/>
                </a:solidFill>
                <a:latin typeface="DM Sans Italics"/>
              </a:rPr>
              <a:t>Çiğdem</a:t>
            </a:r>
            <a:r>
              <a:rPr lang="en-US" sz="2400" dirty="0">
                <a:solidFill>
                  <a:srgbClr val="FCFAF9"/>
                </a:solidFill>
                <a:latin typeface="DM Sans Italics"/>
              </a:rPr>
              <a:t> </a:t>
            </a:r>
            <a:r>
              <a:rPr lang="en-US" sz="2400" dirty="0" err="1">
                <a:solidFill>
                  <a:srgbClr val="FCFAF9"/>
                </a:solidFill>
                <a:latin typeface="DM Sans Italics"/>
              </a:rPr>
              <a:t>Gündüz</a:t>
            </a:r>
            <a:r>
              <a:rPr lang="en-US" sz="2400" dirty="0">
                <a:solidFill>
                  <a:srgbClr val="FCFAF9"/>
                </a:solidFill>
                <a:latin typeface="DM Sans Italics"/>
              </a:rPr>
              <a:t> Demir</a:t>
            </a:r>
          </a:p>
        </p:txBody>
      </p:sp>
      <p:sp>
        <p:nvSpPr>
          <p:cNvPr id="14" name="TextBox 14"/>
          <p:cNvSpPr txBox="1"/>
          <p:nvPr/>
        </p:nvSpPr>
        <p:spPr>
          <a:xfrm>
            <a:off x="1522231" y="5872892"/>
            <a:ext cx="11913403" cy="4083426"/>
          </a:xfrm>
          <a:prstGeom prst="rect">
            <a:avLst/>
          </a:prstGeom>
        </p:spPr>
        <p:txBody>
          <a:bodyPr lIns="0" tIns="0" rIns="0" bIns="0" rtlCol="0" anchor="t">
            <a:spAutoFit/>
          </a:bodyPr>
          <a:lstStyle/>
          <a:p>
            <a:pPr algn="just">
              <a:lnSpc>
                <a:spcPts val="2871"/>
              </a:lnSpc>
              <a:spcBef>
                <a:spcPct val="0"/>
              </a:spcBef>
            </a:pPr>
            <a:r>
              <a:rPr lang="en-US" sz="2334" dirty="0">
                <a:solidFill>
                  <a:srgbClr val="FFFFFF"/>
                </a:solidFill>
                <a:latin typeface="DM Sans Italics"/>
              </a:rPr>
              <a:t>Anemia is a major disease that affects billions of people. It is caused by not having enough healthy red blood cells or hemoglobin to carry oxygen to the body's tissues. Having anemia can cause tiredness, weakness and shortness of breath. The tests used for detection of this disease are invasive and their results can take around 24 hours to be processed, leading to delays in diagnosis and treatment. </a:t>
            </a:r>
          </a:p>
          <a:p>
            <a:pPr algn="just">
              <a:lnSpc>
                <a:spcPts val="2871"/>
              </a:lnSpc>
              <a:spcBef>
                <a:spcPct val="0"/>
              </a:spcBef>
            </a:pPr>
            <a:endParaRPr lang="en-US" sz="2334" dirty="0">
              <a:solidFill>
                <a:srgbClr val="FFFFFF"/>
              </a:solidFill>
              <a:latin typeface="DM Sans Italics"/>
            </a:endParaRPr>
          </a:p>
          <a:p>
            <a:pPr algn="just">
              <a:lnSpc>
                <a:spcPts val="2871"/>
              </a:lnSpc>
              <a:spcBef>
                <a:spcPct val="0"/>
              </a:spcBef>
            </a:pPr>
            <a:r>
              <a:rPr lang="en-US" sz="2334" dirty="0">
                <a:solidFill>
                  <a:srgbClr val="FFFFFF"/>
                </a:solidFill>
                <a:latin typeface="DM Sans Italics"/>
              </a:rPr>
              <a:t>We developed a mobile application, </a:t>
            </a:r>
            <a:r>
              <a:rPr lang="en-US" sz="2334" dirty="0" err="1">
                <a:solidFill>
                  <a:srgbClr val="FFFFFF"/>
                </a:solidFill>
                <a:latin typeface="DM Sans Italics"/>
              </a:rPr>
              <a:t>SnapAnemia</a:t>
            </a:r>
            <a:r>
              <a:rPr lang="en-US" sz="2334" dirty="0">
                <a:solidFill>
                  <a:srgbClr val="FFFFFF"/>
                </a:solidFill>
                <a:latin typeface="DM Sans Italics"/>
              </a:rPr>
              <a:t>, capable of diagnosing anemia in seconds, through a simple picture of the patient's hand. </a:t>
            </a:r>
            <a:r>
              <a:rPr lang="en-US" sz="2334" dirty="0" err="1">
                <a:solidFill>
                  <a:srgbClr val="FFFFFF"/>
                </a:solidFill>
                <a:latin typeface="DM Sans Italics"/>
              </a:rPr>
              <a:t>SnapAnemia</a:t>
            </a:r>
            <a:r>
              <a:rPr lang="en-US" sz="2334" dirty="0">
                <a:solidFill>
                  <a:srgbClr val="FFFFFF"/>
                </a:solidFill>
                <a:latin typeface="DM Sans Italics"/>
              </a:rPr>
              <a:t> can interact with tests to analyzes a specific part of the hand selected by the user. Additionally, </a:t>
            </a:r>
            <a:r>
              <a:rPr lang="en-US" sz="2334" dirty="0" err="1">
                <a:solidFill>
                  <a:srgbClr val="FFFFFF"/>
                </a:solidFill>
                <a:latin typeface="DM Sans Italics"/>
              </a:rPr>
              <a:t>SnapAnemia</a:t>
            </a:r>
            <a:r>
              <a:rPr lang="en-US" sz="2334" dirty="0">
                <a:solidFill>
                  <a:srgbClr val="FFFFFF"/>
                </a:solidFill>
                <a:latin typeface="DM Sans Italics"/>
              </a:rPr>
              <a:t> enhances ongoing care by allowing doctors and patients to monitor  past test results stored in the cloud.</a:t>
            </a:r>
          </a:p>
        </p:txBody>
      </p:sp>
      <p:sp>
        <p:nvSpPr>
          <p:cNvPr id="15" name="TextBox 15"/>
          <p:cNvSpPr txBox="1"/>
          <p:nvPr/>
        </p:nvSpPr>
        <p:spPr>
          <a:xfrm>
            <a:off x="2851237" y="470535"/>
            <a:ext cx="8774162" cy="1087755"/>
          </a:xfrm>
          <a:prstGeom prst="rect">
            <a:avLst/>
          </a:prstGeom>
        </p:spPr>
        <p:txBody>
          <a:bodyPr lIns="0" tIns="0" rIns="0" bIns="0" rtlCol="0" anchor="t">
            <a:spAutoFit/>
          </a:bodyPr>
          <a:lstStyle/>
          <a:p>
            <a:pPr algn="ctr">
              <a:lnSpc>
                <a:spcPts val="8609"/>
              </a:lnSpc>
              <a:spcBef>
                <a:spcPct val="0"/>
              </a:spcBef>
            </a:pPr>
            <a:r>
              <a:rPr lang="en-US" sz="6999" dirty="0" err="1">
                <a:solidFill>
                  <a:srgbClr val="FFFFFF"/>
                </a:solidFill>
                <a:latin typeface="DM Sans Bold Italics"/>
              </a:rPr>
              <a:t>SnapAnemia</a:t>
            </a:r>
            <a:endParaRPr lang="en-US" sz="6999" dirty="0">
              <a:solidFill>
                <a:srgbClr val="FFFFFF"/>
              </a:solidFill>
              <a:latin typeface="DM Sans Bold Italics"/>
            </a:endParaRPr>
          </a:p>
        </p:txBody>
      </p:sp>
      <p:pic>
        <p:nvPicPr>
          <p:cNvPr id="17" name="Picture 16" descr="A group of men standing next to a table with a computer&#10;&#10;Description automatically generated">
            <a:extLst>
              <a:ext uri="{FF2B5EF4-FFF2-40B4-BE49-F238E27FC236}">
                <a16:creationId xmlns:a16="http://schemas.microsoft.com/office/drawing/2014/main" id="{2A049478-98D4-106F-2FBE-2494CB70465B}"/>
              </a:ext>
            </a:extLst>
          </p:cNvPr>
          <p:cNvPicPr>
            <a:picLocks noChangeAspect="1"/>
          </p:cNvPicPr>
          <p:nvPr/>
        </p:nvPicPr>
        <p:blipFill rotWithShape="1">
          <a:blip r:embed="rId5">
            <a:extLst>
              <a:ext uri="{28A0092B-C50C-407E-A947-70E740481C1C}">
                <a14:useLocalDpi xmlns:a14="http://schemas.microsoft.com/office/drawing/2010/main" val="0"/>
              </a:ext>
            </a:extLst>
          </a:blip>
          <a:srcRect t="19525" r="35294" b="23086"/>
          <a:stretch/>
        </p:blipFill>
        <p:spPr>
          <a:xfrm>
            <a:off x="14343357" y="7278483"/>
            <a:ext cx="3646639" cy="2425701"/>
          </a:xfrm>
          <a:prstGeom prst="rect">
            <a:avLst/>
          </a:prstGeom>
        </p:spPr>
      </p:pic>
      <p:pic>
        <p:nvPicPr>
          <p:cNvPr id="19" name="Picture 18">
            <a:extLst>
              <a:ext uri="{FF2B5EF4-FFF2-40B4-BE49-F238E27FC236}">
                <a16:creationId xmlns:a16="http://schemas.microsoft.com/office/drawing/2014/main" id="{D34E419F-9126-EBAF-ED3C-EF92406C22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756" y="2504930"/>
            <a:ext cx="1167181" cy="2371713"/>
          </a:xfrm>
          <a:prstGeom prst="roundRect">
            <a:avLst>
              <a:gd name="adj" fmla="val 973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descr="A close-up of red blood cells&#10;&#10;Description automatically generated">
            <a:extLst>
              <a:ext uri="{FF2B5EF4-FFF2-40B4-BE49-F238E27FC236}">
                <a16:creationId xmlns:a16="http://schemas.microsoft.com/office/drawing/2014/main" id="{8C86FE55-1250-5A0F-F064-2C23011FE5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5145" y="2492709"/>
            <a:ext cx="2383934" cy="23839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descr="A hand with lines drawn on it&#10;&#10;Description automatically generated">
            <a:extLst>
              <a:ext uri="{FF2B5EF4-FFF2-40B4-BE49-F238E27FC236}">
                <a16:creationId xmlns:a16="http://schemas.microsoft.com/office/drawing/2014/main" id="{9608F683-E6EF-C9C5-9910-8C7EDED3F6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15019" y="2486958"/>
            <a:ext cx="1778785" cy="2371713"/>
          </a:xfrm>
          <a:prstGeom prst="roundRect">
            <a:avLst>
              <a:gd name="adj" fmla="val 665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24">
            <a:extLst>
              <a:ext uri="{FF2B5EF4-FFF2-40B4-BE49-F238E27FC236}">
                <a16:creationId xmlns:a16="http://schemas.microsoft.com/office/drawing/2014/main" id="{72621BDD-7D04-1401-BF89-E063053311B7}"/>
              </a:ext>
            </a:extLst>
          </p:cNvPr>
          <p:cNvPicPr>
            <a:picLocks noChangeAspect="1"/>
          </p:cNvPicPr>
          <p:nvPr/>
        </p:nvPicPr>
        <p:blipFill rotWithShape="1">
          <a:blip r:embed="rId9">
            <a:extLst>
              <a:ext uri="{28A0092B-C50C-407E-A947-70E740481C1C}">
                <a14:useLocalDpi xmlns:a14="http://schemas.microsoft.com/office/drawing/2010/main" val="0"/>
              </a:ext>
            </a:extLst>
          </a:blip>
          <a:srcRect t="4237"/>
          <a:stretch/>
        </p:blipFill>
        <p:spPr>
          <a:xfrm>
            <a:off x="8127614" y="2468969"/>
            <a:ext cx="1161728" cy="2359492"/>
          </a:xfrm>
          <a:prstGeom prst="roundRect">
            <a:avLst>
              <a:gd name="adj" fmla="val 69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150</Words>
  <Application>Microsoft Macintosh PowerPoint</Application>
  <PresentationFormat>Custom</PresentationFormat>
  <Paragraphs>10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DM Sans Italics</vt:lpstr>
      <vt:lpstr>Calibri</vt:lpstr>
      <vt:lpstr>Arial</vt:lpstr>
      <vt:lpstr>DM Sans Bold</vt:lpstr>
      <vt:lpstr>DM Sans Bold Italics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project-flyer</dc:title>
  <cp:lastModifiedBy>emir fatih ayyıldız</cp:lastModifiedBy>
  <cp:revision>2</cp:revision>
  <dcterms:created xsi:type="dcterms:W3CDTF">2006-08-16T00:00:00Z</dcterms:created>
  <dcterms:modified xsi:type="dcterms:W3CDTF">2024-06-07T23:22:02Z</dcterms:modified>
  <dc:identifier>DAGFYDkHMOA</dc:identifier>
</cp:coreProperties>
</file>